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handoutMasterIdLst>
    <p:handoutMasterId r:id="rId9"/>
  </p:handoutMasterIdLst>
  <p:sldIdLst>
    <p:sldId id="268" r:id="rId2"/>
    <p:sldId id="270" r:id="rId3"/>
    <p:sldId id="271" r:id="rId4"/>
    <p:sldId id="316" r:id="rId5"/>
    <p:sldId id="307" r:id="rId6"/>
    <p:sldId id="308" r:id="rId7"/>
  </p:sldIdLst>
  <p:sldSz cx="9144000" cy="6858000" type="screen4x3"/>
  <p:notesSz cx="7077075" cy="9051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D4DDF0"/>
    <a:srgbClr val="D7DFED"/>
    <a:srgbClr val="DBD5EF"/>
    <a:srgbClr val="D5D6EF"/>
    <a:srgbClr val="D6E0EE"/>
    <a:srgbClr val="DBE1E9"/>
    <a:srgbClr val="DDE0E7"/>
    <a:srgbClr val="6699FF"/>
    <a:srgbClr val="D2CCE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75" autoAdjust="0"/>
  </p:normalViewPr>
  <p:slideViewPr>
    <p:cSldViewPr>
      <p:cViewPr varScale="1">
        <p:scale>
          <a:sx n="40" d="100"/>
          <a:sy n="40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66098" cy="452290"/>
          </a:xfrm>
          <a:prstGeom prst="rect">
            <a:avLst/>
          </a:prstGeom>
        </p:spPr>
        <p:txBody>
          <a:bodyPr vert="horz" lIns="89602" tIns="44801" rIns="89602" bIns="44801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9392" y="1"/>
            <a:ext cx="3066098" cy="452290"/>
          </a:xfrm>
          <a:prstGeom prst="rect">
            <a:avLst/>
          </a:prstGeom>
        </p:spPr>
        <p:txBody>
          <a:bodyPr vert="horz" lIns="89602" tIns="44801" rIns="89602" bIns="44801" rtlCol="0"/>
          <a:lstStyle>
            <a:lvl1pPr algn="r">
              <a:defRPr sz="1200"/>
            </a:lvl1pPr>
          </a:lstStyle>
          <a:p>
            <a:fld id="{D52358C7-3B31-42D7-B80F-9DFF8AC091DA}" type="datetimeFigureOut">
              <a:rPr lang="en-US" smtClean="0"/>
              <a:pPr/>
              <a:t>4/20/2010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598103"/>
            <a:ext cx="3066098" cy="452290"/>
          </a:xfrm>
          <a:prstGeom prst="rect">
            <a:avLst/>
          </a:prstGeom>
        </p:spPr>
        <p:txBody>
          <a:bodyPr vert="horz" lIns="89602" tIns="44801" rIns="89602" bIns="44801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9392" y="8598103"/>
            <a:ext cx="3066098" cy="452290"/>
          </a:xfrm>
          <a:prstGeom prst="rect">
            <a:avLst/>
          </a:prstGeom>
        </p:spPr>
        <p:txBody>
          <a:bodyPr vert="horz" lIns="89602" tIns="44801" rIns="89602" bIns="44801" rtlCol="0" anchor="b"/>
          <a:lstStyle>
            <a:lvl1pPr algn="r">
              <a:defRPr sz="1200"/>
            </a:lvl1pPr>
          </a:lstStyle>
          <a:p>
            <a:fld id="{F2B59A42-0041-4ED1-835E-8DE4C9ADE78C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6733" cy="4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6" tIns="46078" rIns="92156" bIns="4607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8704" y="0"/>
            <a:ext cx="3066733" cy="4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6" tIns="46078" rIns="92156" bIns="4607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76350" y="679450"/>
            <a:ext cx="4524375" cy="3394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7708" y="4299665"/>
            <a:ext cx="5661660" cy="407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6" tIns="46078" rIns="92156" bIns="460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97758"/>
            <a:ext cx="3066733" cy="4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6" tIns="46078" rIns="92156" bIns="4607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8704" y="8597758"/>
            <a:ext cx="3066733" cy="4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6" tIns="46078" rIns="92156" bIns="4607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04C9AF0-25DE-4EA3-8DA6-0A1BE3E3713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C97ED7-C1BB-4383-AE3C-2C52046F6E2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FB2253-F8A3-4008-AEB8-E90A856639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0BB01-789C-4423-96B2-AA161099D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536D4-8191-4DAB-9B3B-0F14B50B2C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440448-2546-484A-9CCD-91DDF54FF0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D8172-32DB-4FCF-B54F-7E32EB6724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80A3B1-6BE3-4F0D-B009-77DF1146C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47D220-11F2-4F0C-82D9-92D77C2BD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6CE2D-E63C-43EE-8D13-8052E5B10E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C5CCA-744F-4524-95D9-C7198F639F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37F98A-A052-48A5-94F5-A82860361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6D1CF5C-E6C9-405D-B09A-A355AE5BBF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FC48D97-F9D7-4DA1-AD30-01AB195AE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1107257" y="3321843"/>
            <a:ext cx="39290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071802" y="5286388"/>
            <a:ext cx="55721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85852" y="1714488"/>
            <a:ext cx="1792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5 – Most/All of the Time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34653" y="2571744"/>
            <a:ext cx="2945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4 – A Lot of Time/Engagement </a:t>
            </a:r>
            <a:r>
              <a:rPr lang="en-CA" sz="1000" dirty="0" smtClean="0"/>
              <a:t>(up to 80%)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285512" y="3429000"/>
            <a:ext cx="28676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3 – Some Time/Engagement </a:t>
            </a:r>
            <a:r>
              <a:rPr lang="en-CA" sz="1000" dirty="0" smtClean="0"/>
              <a:t>(up to 50%) 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4286256"/>
            <a:ext cx="2855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2 – Very Little Time/Engagement </a:t>
            </a:r>
            <a:r>
              <a:rPr lang="en-CA" sz="1000" dirty="0" smtClean="0"/>
              <a:t>(10%)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71538" y="5072074"/>
            <a:ext cx="19250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1 – No Time/Engagement</a:t>
            </a:r>
            <a:endParaRPr lang="en-US" sz="12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071802" y="4429132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071802" y="3571876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071802" y="2714620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071802" y="1857364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43306" y="5429264"/>
            <a:ext cx="1941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% Time Engaged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857620" y="3286124"/>
            <a:ext cx="571504" cy="200026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500562" y="2571744"/>
            <a:ext cx="571504" cy="27146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643702" y="1000108"/>
            <a:ext cx="285752" cy="28575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643702" y="1428736"/>
            <a:ext cx="285752" cy="28575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929454" y="1000108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PRE 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6929454" y="1428736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POST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1142976" y="285728"/>
            <a:ext cx="43428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chemeClr val="tx2"/>
                </a:solidFill>
                <a:latin typeface="+mj-lt"/>
              </a:rPr>
              <a:t>Engagement</a:t>
            </a:r>
            <a:endParaRPr lang="en-CA" sz="54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9" grpId="0"/>
      <p:bldP spid="22" grpId="0" animBg="1"/>
      <p:bldP spid="24" grpId="0" animBg="1"/>
      <p:bldP spid="25" grpId="0" animBg="1"/>
      <p:bldP spid="26" grpId="0" animBg="1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1107257" y="3321843"/>
            <a:ext cx="39290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071802" y="5286388"/>
            <a:ext cx="55721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76307" y="1714488"/>
            <a:ext cx="20015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5 – Almost Always Needed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97472" y="2571744"/>
            <a:ext cx="2482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4 – A Lot Needed </a:t>
            </a:r>
            <a:r>
              <a:rPr lang="en-CA" sz="1000" dirty="0" smtClean="0"/>
              <a:t>(up to 80% of time)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576809" y="3429000"/>
            <a:ext cx="2576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3 – Some Needed </a:t>
            </a:r>
            <a:r>
              <a:rPr lang="en-CA" sz="1000" dirty="0" smtClean="0"/>
              <a:t>(up to 50% of time) 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994953" y="4286256"/>
            <a:ext cx="2146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2 – Little Needed </a:t>
            </a:r>
            <a:r>
              <a:rPr lang="en-CA" sz="1000" dirty="0" smtClean="0"/>
              <a:t>(10% of time)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4213" y="5072074"/>
            <a:ext cx="1992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1 – No Assistance Needed</a:t>
            </a:r>
            <a:endParaRPr lang="en-US" sz="12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071802" y="4429132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071802" y="3571876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071802" y="2714620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071802" y="1857364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00364" y="5357826"/>
            <a:ext cx="3204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       Amount of Direct Assistance </a:t>
            </a:r>
          </a:p>
          <a:p>
            <a:r>
              <a:rPr lang="en-CA" sz="1400" dirty="0" smtClean="0"/>
              <a:t>Needed to Interpret/Understand Tasks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215074" y="5357826"/>
            <a:ext cx="2564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Amount of Direct Assistance </a:t>
            </a:r>
          </a:p>
          <a:p>
            <a:r>
              <a:rPr lang="en-CA" sz="1400" dirty="0" smtClean="0"/>
              <a:t> Needed to Complete Tasks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3929058" y="2357430"/>
            <a:ext cx="571504" cy="292895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572000" y="3214686"/>
            <a:ext cx="571504" cy="207170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715140" y="2643182"/>
            <a:ext cx="571504" cy="264320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358082" y="3429000"/>
            <a:ext cx="571504" cy="18573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643702" y="1000108"/>
            <a:ext cx="285752" cy="28575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643702" y="1428736"/>
            <a:ext cx="285752" cy="28575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929454" y="1000108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PRE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6929454" y="1428736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POST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1428728" y="357166"/>
            <a:ext cx="4357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tx2"/>
                </a:solidFill>
                <a:latin typeface="+mj-lt"/>
              </a:rPr>
              <a:t>Independence</a:t>
            </a:r>
            <a:endParaRPr lang="en-CA" sz="44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8" grpId="0"/>
      <p:bldP spid="19" grpId="0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>
            <a:off x="1107257" y="3321843"/>
            <a:ext cx="39290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071802" y="5286388"/>
            <a:ext cx="55721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85852" y="1714488"/>
            <a:ext cx="1792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5 – Most/All of the Time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47000" y="2571744"/>
            <a:ext cx="2332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4 – A Lot of  the Time </a:t>
            </a:r>
            <a:r>
              <a:rPr lang="en-CA" sz="1000" dirty="0" smtClean="0"/>
              <a:t>(up to 80%)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726337" y="3429000"/>
            <a:ext cx="2426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3 – Some  of the Time </a:t>
            </a:r>
            <a:r>
              <a:rPr lang="en-CA" sz="1000" dirty="0" smtClean="0"/>
              <a:t>(up to 50%) 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769828" y="4286256"/>
            <a:ext cx="2371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2 – Very Little of the Time </a:t>
            </a:r>
            <a:r>
              <a:rPr lang="en-CA" sz="1000" dirty="0" smtClean="0"/>
              <a:t>(10%)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1589757" y="5072074"/>
            <a:ext cx="14068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/>
              <a:t>1 – All of the Time</a:t>
            </a:r>
            <a:endParaRPr lang="en-US" sz="12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071802" y="4429132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071802" y="3571876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071802" y="2714620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071802" y="1857364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28992" y="5286388"/>
            <a:ext cx="2125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% Time Communication </a:t>
            </a:r>
          </a:p>
          <a:p>
            <a:r>
              <a:rPr lang="en-CA" sz="1400" dirty="0" smtClean="0"/>
              <a:t>    Attempts Successful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3857620" y="3429000"/>
            <a:ext cx="571504" cy="185738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500562" y="2857496"/>
            <a:ext cx="571504" cy="242889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643702" y="1000108"/>
            <a:ext cx="285752" cy="28575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643702" y="1428736"/>
            <a:ext cx="285752" cy="28575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929454" y="1000108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PRE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6929454" y="1428736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POST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1285852" y="428604"/>
            <a:ext cx="4500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tx2"/>
                </a:solidFill>
                <a:latin typeface="+mj-lt"/>
              </a:rPr>
              <a:t>Communication</a:t>
            </a:r>
            <a:endParaRPr lang="en-CA" sz="4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500826" y="3857628"/>
            <a:ext cx="571504" cy="142876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072330" y="2786058"/>
            <a:ext cx="571504" cy="250033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143636" y="5286388"/>
            <a:ext cx="2704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% Time Social Communication </a:t>
            </a:r>
          </a:p>
          <a:p>
            <a:r>
              <a:rPr lang="en-CA" sz="1400" dirty="0" smtClean="0"/>
              <a:t>    Attempts Successful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9" grpId="0"/>
      <p:bldP spid="22" grpId="0" animBg="1"/>
      <p:bldP spid="24" grpId="0" animBg="1"/>
      <p:bldP spid="25" grpId="0" animBg="1"/>
      <p:bldP spid="26" grpId="0" animBg="1"/>
      <p:bldP spid="27" grpId="0"/>
      <p:bldP spid="28" grpId="0"/>
      <p:bldP spid="29" grpId="0" animBg="1"/>
      <p:bldP spid="30" grpId="0" animBg="1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en-US" dirty="0" err="1" smtClean="0"/>
              <a:t>Behaviour</a:t>
            </a:r>
            <a:endParaRPr lang="en-CA" dirty="0"/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1107257" y="3321843"/>
            <a:ext cx="39290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071802" y="5286388"/>
            <a:ext cx="55721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83424" y="1714488"/>
            <a:ext cx="1994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latin typeface="+mj-lt"/>
              </a:rPr>
              <a:t>&gt; 20 incidents per week</a:t>
            </a:r>
            <a:endParaRPr lang="en-US" sz="1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0073" y="2571744"/>
            <a:ext cx="21098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latin typeface="+mj-lt"/>
              </a:rPr>
              <a:t>11-20 incidents per week</a:t>
            </a:r>
            <a:endParaRPr lang="en-US" sz="12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33223" y="3429000"/>
            <a:ext cx="2199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000" dirty="0" smtClean="0"/>
              <a:t> 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1046515" y="4286256"/>
            <a:ext cx="1914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latin typeface="+mj-lt"/>
              </a:rPr>
              <a:t>1-5 incidents per week</a:t>
            </a:r>
            <a:endParaRPr lang="en-US" sz="12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69862" y="5072074"/>
            <a:ext cx="1726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smtClean="0">
                <a:latin typeface="+mj-lt"/>
              </a:rPr>
              <a:t>0 incidents per week</a:t>
            </a:r>
            <a:endParaRPr lang="en-US" sz="1200" dirty="0">
              <a:latin typeface="+mj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071802" y="4429132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071802" y="3571876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71802" y="2786058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071802" y="1857364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5"/>
          <p:cNvSpPr txBox="1">
            <a:spLocks noGrp="1"/>
          </p:cNvSpPr>
          <p:nvPr>
            <p:ph idx="1"/>
          </p:nvPr>
        </p:nvSpPr>
        <p:spPr>
          <a:xfrm>
            <a:off x="916256" y="3429000"/>
            <a:ext cx="2123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en-US" sz="1200" dirty="0" smtClean="0"/>
              <a:t>6-10 </a:t>
            </a:r>
            <a:r>
              <a:rPr lang="en-US" sz="1200" dirty="0" smtClean="0">
                <a:latin typeface="+mj-lt"/>
              </a:rPr>
              <a:t>incidents</a:t>
            </a:r>
            <a:r>
              <a:rPr lang="en-US" sz="1200" dirty="0" smtClean="0"/>
              <a:t> per week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3000364" y="5286389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j-lt"/>
              </a:rPr>
              <a:t>Student 1</a:t>
            </a:r>
            <a:endParaRPr lang="en-CA" sz="1000" dirty="0"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786578" y="3571876"/>
            <a:ext cx="414334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643834" y="3571876"/>
            <a:ext cx="414334" cy="171451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8429652" y="2714620"/>
            <a:ext cx="414334" cy="2571768"/>
          </a:xfrm>
          <a:prstGeom prst="rect">
            <a:avLst/>
          </a:prstGeom>
          <a:solidFill>
            <a:srgbClr val="EFA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929190" y="4429132"/>
            <a:ext cx="414334" cy="857256"/>
          </a:xfrm>
          <a:prstGeom prst="rect">
            <a:avLst/>
          </a:prstGeom>
          <a:solidFill>
            <a:srgbClr val="E9FCA2"/>
          </a:solidFill>
          <a:ln>
            <a:solidFill>
              <a:srgbClr val="E9FC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643834" y="2714620"/>
            <a:ext cx="414334" cy="257176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429652" y="4429132"/>
            <a:ext cx="414334" cy="857256"/>
          </a:xfrm>
          <a:prstGeom prst="rect">
            <a:avLst/>
          </a:prstGeom>
          <a:solidFill>
            <a:srgbClr val="EFA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6786578" y="4429132"/>
            <a:ext cx="414334" cy="8572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214678" y="4429132"/>
            <a:ext cx="414334" cy="85725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857884" y="4429132"/>
            <a:ext cx="428628" cy="857256"/>
          </a:xfrm>
          <a:prstGeom prst="rect">
            <a:avLst/>
          </a:prstGeom>
          <a:solidFill>
            <a:srgbClr val="083763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143372" y="4429132"/>
            <a:ext cx="414334" cy="85725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143372" y="4429132"/>
            <a:ext cx="414334" cy="857256"/>
          </a:xfrm>
          <a:prstGeom prst="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8358182" y="5286388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j-lt"/>
              </a:rPr>
              <a:t>Student 7</a:t>
            </a:r>
            <a:endParaRPr lang="en-CA" sz="1000" dirty="0"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500958" y="5286388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j-lt"/>
              </a:rPr>
              <a:t>Student 6</a:t>
            </a:r>
            <a:endParaRPr lang="en-CA" sz="1000" dirty="0"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43570" y="5286388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j-lt"/>
              </a:rPr>
              <a:t>Student 4</a:t>
            </a:r>
            <a:endParaRPr lang="en-CA" sz="1000" dirty="0"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572264" y="5286388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j-lt"/>
              </a:rPr>
              <a:t>Student 5</a:t>
            </a:r>
            <a:endParaRPr lang="en-CA" sz="1000" dirty="0"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714876" y="5286388"/>
            <a:ext cx="857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j-lt"/>
              </a:rPr>
              <a:t>Student  </a:t>
            </a:r>
            <a:r>
              <a:rPr lang="en-CA" sz="1000" dirty="0" smtClean="0">
                <a:latin typeface="+mj-lt"/>
              </a:rPr>
              <a:t>3</a:t>
            </a:r>
            <a:endParaRPr lang="en-CA" sz="1000" dirty="0"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29058" y="5286388"/>
            <a:ext cx="857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j-lt"/>
              </a:rPr>
              <a:t>Student  2</a:t>
            </a:r>
            <a:endParaRPr lang="en-CA" sz="1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" dur="5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5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9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4" dur="5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26" grpId="0"/>
      <p:bldP spid="43" grpId="0" animBg="1"/>
      <p:bldP spid="43" grpId="1" animBg="1"/>
      <p:bldP spid="44" grpId="0" animBg="1"/>
      <p:bldP spid="46" grpId="0" animBg="1"/>
      <p:bldP spid="46" grpId="1" animBg="1"/>
      <p:bldP spid="48" grpId="0" animBg="1"/>
      <p:bldP spid="48" grpId="1" animBg="1"/>
      <p:bldP spid="50" grpId="0" animBg="1"/>
      <p:bldP spid="50" grpId="1" animBg="1"/>
      <p:bldP spid="51" grpId="0" animBg="1"/>
      <p:bldP spid="52" grpId="0" animBg="1"/>
      <p:bldP spid="31" grpId="0" animBg="1"/>
      <p:bldP spid="31" grpId="1" animBg="1"/>
      <p:bldP spid="34" grpId="0" animBg="1"/>
      <p:bldP spid="3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16" name="Group 1084"/>
          <p:cNvGraphicFramePr>
            <a:graphicFrameLocks noGrp="1"/>
          </p:cNvGraphicFramePr>
          <p:nvPr/>
        </p:nvGraphicFramePr>
        <p:xfrm>
          <a:off x="381000" y="714375"/>
          <a:ext cx="8405813" cy="6072211"/>
        </p:xfrm>
        <a:graphic>
          <a:graphicData uri="http://schemas.openxmlformats.org/drawingml/2006/table">
            <a:tbl>
              <a:tblPr/>
              <a:tblGrid>
                <a:gridCol w="3762375"/>
                <a:gridCol w="2143125"/>
                <a:gridCol w="2500313"/>
              </a:tblGrid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</a:rPr>
                        <a:t>Academic Participation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</a:rPr>
                        <a:t>PRE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</a:rPr>
                        <a:t>POST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61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NONE: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No opportunities for participation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ALTERNATE: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Pursuing goals in alternate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  activities either within or outside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  the classroom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CURRICULUM OVERLAPPING: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Involved in the same lesson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Working on goals from a different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  curriculum area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1377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MODIFIED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1357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SAME: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Goals are the same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May have accommodations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DD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DD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DDF0"/>
                    </a:solidFill>
                  </a:tcPr>
                </a:tc>
              </a:tr>
            </a:tbl>
          </a:graphicData>
        </a:graphic>
      </p:graphicFrame>
      <p:sp>
        <p:nvSpPr>
          <p:cNvPr id="8" name="Isosceles Triangle 7"/>
          <p:cNvSpPr/>
          <p:nvPr/>
        </p:nvSpPr>
        <p:spPr>
          <a:xfrm>
            <a:off x="5357818" y="4857760"/>
            <a:ext cx="381000" cy="3810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Isosceles Triangle 8"/>
          <p:cNvSpPr/>
          <p:nvPr/>
        </p:nvSpPr>
        <p:spPr>
          <a:xfrm>
            <a:off x="4357686" y="3286124"/>
            <a:ext cx="381000" cy="3810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>
            <a:off x="5214942" y="4143380"/>
            <a:ext cx="381000" cy="3810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>
            <a:off x="4357686" y="4143380"/>
            <a:ext cx="381000" cy="381000"/>
          </a:xfrm>
          <a:prstGeom prst="triangl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>
            <a:off x="4429124" y="2071678"/>
            <a:ext cx="381000" cy="381000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flipH="1">
            <a:off x="5072066" y="2214554"/>
            <a:ext cx="357190" cy="390524"/>
          </a:xfrm>
          <a:prstGeom prst="triangle">
            <a:avLst/>
          </a:prstGeom>
          <a:solidFill>
            <a:srgbClr val="D3B7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5643570" y="2214554"/>
            <a:ext cx="381000" cy="381000"/>
          </a:xfrm>
          <a:prstGeom prst="triangle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>
            <a:off x="5715008" y="4071942"/>
            <a:ext cx="381000" cy="381000"/>
          </a:xfrm>
          <a:prstGeom prst="triangl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>
            <a:off x="5786446" y="4572008"/>
            <a:ext cx="381000" cy="381000"/>
          </a:xfrm>
          <a:prstGeom prst="triangl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4214810" y="5500702"/>
            <a:ext cx="381000" cy="381000"/>
          </a:xfrm>
          <a:prstGeom prst="triangl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4714876" y="5786454"/>
            <a:ext cx="381000" cy="381000"/>
          </a:xfrm>
          <a:prstGeom prst="triangle">
            <a:avLst/>
          </a:prstGeom>
          <a:solidFill>
            <a:srgbClr val="66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5572132" y="6215082"/>
            <a:ext cx="381000" cy="381000"/>
          </a:xfrm>
          <a:prstGeom prst="triangl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>
            <a:off x="4672010" y="6243654"/>
            <a:ext cx="381000" cy="381000"/>
          </a:xfrm>
          <a:prstGeom prst="triangle">
            <a:avLst/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>
            <a:off x="4286248" y="1643050"/>
            <a:ext cx="381000" cy="381000"/>
          </a:xfrm>
          <a:prstGeom prst="triangle">
            <a:avLst/>
          </a:prstGeom>
          <a:solidFill>
            <a:srgbClr val="D604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L 0.23872 -0.003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L 0.23872 -0.0039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22222E-6 L 0.20833 0.0069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44444E-6 L 0.37778 0.0027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0.24011 0.00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96296E-6 L 0.12604 0.0104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6.93802E-7 L 0.22414 0.0055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111E-6 L 0.24879 0.00162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4444E-6 L 0.3026 0.22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" y="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4444E-6 L 0.2467 0.2986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4444E-6 L 0.2309 0.1400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0"/>
                            </p:stCondLst>
                            <p:childTnLst>
                              <p:par>
                                <p:cTn id="38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L 0.28611 0.2960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0.27569 0.4409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000"/>
                            </p:stCondLst>
                            <p:childTnLst>
                              <p:par>
                                <p:cTn id="44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48148E-6 L 0.36233 0.2414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4" grpId="0" animBg="1"/>
      <p:bldP spid="11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52" name="Group 1072"/>
          <p:cNvGraphicFramePr>
            <a:graphicFrameLocks noGrp="1"/>
          </p:cNvGraphicFramePr>
          <p:nvPr/>
        </p:nvGraphicFramePr>
        <p:xfrm>
          <a:off x="571500" y="341577"/>
          <a:ext cx="8215313" cy="6229915"/>
        </p:xfrm>
        <a:graphic>
          <a:graphicData uri="http://schemas.openxmlformats.org/drawingml/2006/table">
            <a:tbl>
              <a:tblPr/>
              <a:tblGrid>
                <a:gridCol w="3571875"/>
                <a:gridCol w="2143125"/>
                <a:gridCol w="2500313"/>
              </a:tblGrid>
              <a:tr h="455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</a:rPr>
                        <a:t>SOCIAL PARTICIPATION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</a:rPr>
                        <a:t>PRE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</a:rPr>
                        <a:t>POST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29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NONE: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No participation with peer group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10138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PASSIVE: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Chooses to be with peer group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Passive member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1960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NON-INFLUENTIAL: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Chooses to be with peer group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Active member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Unable to influence direction of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  activity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12426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INFLUENTIAL: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Chooses to be with peer group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Active member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</a:rPr>
                        <a:t>Influences direction of activity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7" name="Isosceles Triangle 6"/>
          <p:cNvSpPr/>
          <p:nvPr/>
        </p:nvSpPr>
        <p:spPr>
          <a:xfrm>
            <a:off x="5357818" y="928670"/>
            <a:ext cx="381000" cy="3810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4214810" y="928670"/>
            <a:ext cx="381000" cy="3810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Isosceles Triangle 8"/>
          <p:cNvSpPr/>
          <p:nvPr/>
        </p:nvSpPr>
        <p:spPr>
          <a:xfrm>
            <a:off x="4286248" y="4429132"/>
            <a:ext cx="381000" cy="3810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5143504" y="2428868"/>
            <a:ext cx="381000" cy="3810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5357818" y="1714488"/>
            <a:ext cx="381000" cy="381000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>
            <a:off x="4786314" y="928670"/>
            <a:ext cx="381000" cy="381000"/>
          </a:xfrm>
          <a:prstGeom prst="triangle">
            <a:avLst/>
          </a:prstGeom>
          <a:solidFill>
            <a:srgbClr val="EFAF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>
            <a:off x="5786446" y="2214554"/>
            <a:ext cx="381000" cy="381000"/>
          </a:xfrm>
          <a:prstGeom prst="triangl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>
            <a:off x="4786314" y="1714488"/>
            <a:ext cx="381000" cy="381000"/>
          </a:xfrm>
          <a:prstGeom prst="triangl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>
            <a:off x="4214810" y="1714488"/>
            <a:ext cx="381000" cy="381000"/>
          </a:xfrm>
          <a:prstGeom prst="triangl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>
            <a:off x="5857884" y="928670"/>
            <a:ext cx="381000" cy="381000"/>
          </a:xfrm>
          <a:prstGeom prst="triangle">
            <a:avLst/>
          </a:prstGeom>
          <a:solidFill>
            <a:srgbClr val="D604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4857752" y="4429132"/>
            <a:ext cx="381000" cy="381000"/>
          </a:xfrm>
          <a:prstGeom prst="triangl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4714876" y="3500438"/>
            <a:ext cx="381000" cy="381000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5643570" y="4429132"/>
            <a:ext cx="381000" cy="381000"/>
          </a:xfrm>
          <a:prstGeom prst="triangle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>
            <a:off x="4500562" y="2214554"/>
            <a:ext cx="381000" cy="381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0.25503 0.00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40741E-7 L 0.25503 0.0060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0.25504 0.0060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26285 0.0039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24653 0.003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0.40174 0.1048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0.22066 0.1671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44444E-6 L 0.24757 0.3578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0.2401 0.4312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L 0.33316 0.2958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" y="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L 0.21563 0.2011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0"/>
                            </p:stCondLst>
                            <p:childTnLst>
                              <p:par>
                                <p:cTn id="38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L 0.31059 0.20139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44444E-6 L 0.21528 0.2018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000"/>
                            </p:stCondLst>
                            <p:childTnLst>
                              <p:par>
                                <p:cTn id="44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0.30208 0.3502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" y="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3" grpId="0" animBg="1"/>
      <p:bldP spid="10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2544</TotalTime>
  <Words>313</Words>
  <Application>Microsoft Office PowerPoint</Application>
  <PresentationFormat>On-screen Show (4:3)</PresentationFormat>
  <Paragraphs>84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Slide 1</vt:lpstr>
      <vt:lpstr>Slide 2</vt:lpstr>
      <vt:lpstr>Slide 3</vt:lpstr>
      <vt:lpstr>Behaviour</vt:lpstr>
      <vt:lpstr>Slide 5</vt:lpstr>
      <vt:lpstr>Slide 6</vt:lpstr>
    </vt:vector>
  </TitlesOfParts>
  <Company>ucdsb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UCDSB</dc:creator>
  <cp:lastModifiedBy>UCDSB</cp:lastModifiedBy>
  <cp:revision>157</cp:revision>
  <dcterms:created xsi:type="dcterms:W3CDTF">2010-01-12T13:57:07Z</dcterms:created>
  <dcterms:modified xsi:type="dcterms:W3CDTF">2010-04-20T20:21:39Z</dcterms:modified>
</cp:coreProperties>
</file>